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7" r:id="rId2"/>
  </p:sldMasterIdLst>
  <p:notesMasterIdLst>
    <p:notesMasterId r:id="rId22"/>
  </p:notesMasterIdLst>
  <p:sldIdLst>
    <p:sldId id="264" r:id="rId3"/>
    <p:sldId id="257" r:id="rId4"/>
    <p:sldId id="259" r:id="rId5"/>
    <p:sldId id="260" r:id="rId6"/>
    <p:sldId id="261" r:id="rId7"/>
    <p:sldId id="262" r:id="rId8"/>
    <p:sldId id="263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86" autoAdjust="0"/>
  </p:normalViewPr>
  <p:slideViewPr>
    <p:cSldViewPr showGuides="1"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BBC8E-8635-4315-A806-FCCC418BD706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33B9-9F74-41CA-B6A3-FAFB2BA7F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3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33B9-9F74-41CA-B6A3-FAFB2BA7F4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0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33B9-9F74-41CA-B6A3-FAFB2BA7F4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4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435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4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86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3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3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4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6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8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6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5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2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2EC-1339-42FD-804E-CD6CEF6CB3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5288ED-011F-4ED1-84A1-D8EC3CF79C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0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istoria.uni.opole.pl/kandydaci-kierunki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ia.uni.opole.pl/erasmu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7" y="2027412"/>
            <a:ext cx="6115581" cy="449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1331640" y="563777"/>
            <a:ext cx="554461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4000" dirty="0" smtClean="0">
                <a:latin typeface="Adobe Garamond Pro Bold" pitchFamily="18" charset="-18"/>
              </a:rPr>
              <a:t>Instytut Historii </a:t>
            </a:r>
          </a:p>
          <a:p>
            <a:pPr algn="ctr"/>
            <a:r>
              <a:rPr lang="pl-PL" sz="4000" dirty="0" smtClean="0">
                <a:latin typeface="Adobe Garamond Pro Bold" pitchFamily="18" charset="-18"/>
              </a:rPr>
              <a:t>Uniwersytetu Opolskiego</a:t>
            </a:r>
          </a:p>
        </p:txBody>
      </p:sp>
      <p:pic>
        <p:nvPicPr>
          <p:cNvPr id="1028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2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404664"/>
            <a:ext cx="6984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Adobe Garamond Pro" pitchFamily="18" charset="-18"/>
              </a:rPr>
              <a:t>Długą tradycję mają wyjazdy do miejsc </a:t>
            </a:r>
            <a:r>
              <a:rPr lang="pl-PL" sz="2400" dirty="0" smtClean="0">
                <a:latin typeface="Adobe Garamond Pro" pitchFamily="18" charset="-18"/>
              </a:rPr>
              <a:t>pamięci, </a:t>
            </a:r>
            <a:r>
              <a:rPr lang="pl-PL" sz="2400" dirty="0">
                <a:latin typeface="Adobe Garamond Pro" pitchFamily="18" charset="-18"/>
              </a:rPr>
              <a:t>które przybliżają problemy edukacji historycznej. </a:t>
            </a:r>
            <a:r>
              <a:rPr lang="pl-PL" sz="2400" dirty="0" smtClean="0">
                <a:latin typeface="Adobe Garamond Pro" pitchFamily="18" charset="-18"/>
              </a:rPr>
              <a:t>Już od 12 lat organizowany jest wyjazd na seminarium naukowe „Auschwitz – historia i symbolika”.</a:t>
            </a:r>
            <a:endParaRPr lang="pl-PL" sz="2400" dirty="0">
              <a:latin typeface="Adobe Garamond Pro" pitchFamily="18" charset="-1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3528" y="557101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dobe Garamond Pro" pitchFamily="18" charset="-18"/>
              </a:rPr>
              <a:t>Dzięki zainteresowaniom i ciężkiej pracy nasi Studenci zostają laureatami międzynarodowych konkursów.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4271366" cy="284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564905"/>
            <a:ext cx="4514639" cy="300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5" cstate="print">
            <a:lum bright="5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5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78203" y="4372934"/>
            <a:ext cx="7692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Adobe Garamond Pro" pitchFamily="18" charset="-18"/>
              </a:rPr>
              <a:t>Wyjazdy studyjne organizowane są też do innych krajów Europy, tak Zachodniej, jak </a:t>
            </a:r>
            <a:r>
              <a:rPr lang="pl-PL" sz="2400" dirty="0" smtClean="0">
                <a:latin typeface="Adobe Garamond Pro" pitchFamily="18" charset="-18"/>
              </a:rPr>
              <a:t>i </a:t>
            </a:r>
            <a:r>
              <a:rPr lang="pl-PL" sz="2400" dirty="0">
                <a:latin typeface="Adobe Garamond Pro" pitchFamily="18" charset="-18"/>
              </a:rPr>
              <a:t>Wschodniej. </a:t>
            </a:r>
            <a:r>
              <a:rPr lang="pl-PL" sz="2400" dirty="0" smtClean="0">
                <a:latin typeface="Adobe Garamond Pro" pitchFamily="18" charset="-18"/>
              </a:rPr>
              <a:t>W </a:t>
            </a:r>
            <a:r>
              <a:rPr lang="pl-PL" sz="2400" dirty="0">
                <a:latin typeface="Adobe Garamond Pro" pitchFamily="18" charset="-18"/>
              </a:rPr>
              <a:t>trakcie wyjazdów do Niemiec studenci uczestniczą w realizacji interesujących programów dydaktycznych, a jednocześnie </a:t>
            </a:r>
            <a:r>
              <a:rPr lang="pl-PL" sz="2400" dirty="0" smtClean="0">
                <a:latin typeface="Adobe Garamond Pro" pitchFamily="18" charset="-18"/>
              </a:rPr>
              <a:t>mają okazję </a:t>
            </a:r>
            <a:r>
              <a:rPr lang="pl-PL" sz="2400" dirty="0">
                <a:latin typeface="Adobe Garamond Pro" pitchFamily="18" charset="-18"/>
              </a:rPr>
              <a:t>poznać burzliwą przeszłość znamienitego niemieckiego ośrodka uniwersyteckiego w Heidelbergu.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4" y="260648"/>
            <a:ext cx="7447502" cy="418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3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4046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dobe Garamond Pro" pitchFamily="18" charset="-18"/>
              </a:rPr>
              <a:t>Na Ukrainie nasze wyjazdy docierają do terenów nadczarnomorskich, w Rosji do Petersburga, Nowogrodu Wielkiego i  położonego za Uralem Jekaterynburga.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79" y="3429000"/>
            <a:ext cx="487350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4" y="1916832"/>
            <a:ext cx="4680299" cy="311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1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ui\Desktop\Eur Az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36921"/>
            <a:ext cx="4259941" cy="346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251520" y="486916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dobe Garamond Pro" pitchFamily="18" charset="-18"/>
              </a:rPr>
              <a:t>Finansowane ze środków uniwersyteckich i programów grantowych </a:t>
            </a:r>
            <a:r>
              <a:rPr lang="pl-PL" sz="2400" b="1" dirty="0">
                <a:latin typeface="Adobe Garamond Pro" pitchFamily="18" charset="-18"/>
              </a:rPr>
              <a:t>Centrum </a:t>
            </a:r>
            <a:r>
              <a:rPr lang="pl-PL" sz="2400" b="1" dirty="0" smtClean="0">
                <a:latin typeface="Adobe Garamond Pro" pitchFamily="18" charset="-18"/>
              </a:rPr>
              <a:t>Polsko-Rosyjskiego Dialogu i Porozumienia </a:t>
            </a:r>
            <a:r>
              <a:rPr lang="pl-PL" sz="2400" dirty="0" smtClean="0">
                <a:latin typeface="Adobe Garamond Pro" pitchFamily="18" charset="-18"/>
              </a:rPr>
              <a:t>połączone </a:t>
            </a:r>
            <a:r>
              <a:rPr lang="pl-PL" sz="2400" dirty="0">
                <a:latin typeface="Adobe Garamond Pro" pitchFamily="18" charset="-18"/>
              </a:rPr>
              <a:t>były z badaniami archeologicznymi, archiwalnymi oraz </a:t>
            </a:r>
            <a:r>
              <a:rPr lang="pl-PL" sz="2400" dirty="0" smtClean="0">
                <a:latin typeface="Adobe Garamond Pro" pitchFamily="18" charset="-18"/>
              </a:rPr>
              <a:t>terenowymi, </a:t>
            </a:r>
            <a:r>
              <a:rPr lang="pl-PL" sz="2400" dirty="0">
                <a:latin typeface="Adobe Garamond Pro" pitchFamily="18" charset="-18"/>
              </a:rPr>
              <a:t>ukierunkowanymi na zinwentaryzowanie miejsc związanych z dziejami narodu polskiego.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3577" r="2272" b="1946"/>
          <a:stretch>
            <a:fillRect/>
          </a:stretch>
        </p:blipFill>
        <p:spPr>
          <a:xfrm>
            <a:off x="251520" y="279967"/>
            <a:ext cx="3307225" cy="451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3635896" y="2606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https://www.facebook.com/swpwo/?pnref=story.unseen-section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980728"/>
            <a:ext cx="1656184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5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4145012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Adobe Garamond Pro" pitchFamily="18" charset="-18"/>
              </a:rPr>
              <a:t>Nie samą jednak pracą „stały” wyjazdy, na pewno zaś nie </a:t>
            </a:r>
            <a:r>
              <a:rPr lang="pl-PL" sz="2400" dirty="0" smtClean="0">
                <a:latin typeface="Adobe Garamond Pro" pitchFamily="18" charset="-18"/>
              </a:rPr>
              <a:t>było </a:t>
            </a:r>
            <a:r>
              <a:rPr lang="pl-PL" sz="2400" dirty="0">
                <a:latin typeface="Adobe Garamond Pro" pitchFamily="18" charset="-18"/>
              </a:rPr>
              <a:t>w ich trakcie miejsca na nudę, a często wręcz doba okazywała się za krótka.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6098"/>
            <a:ext cx="4113421" cy="273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1008"/>
            <a:ext cx="4752528" cy="315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5669"/>
            <a:ext cx="4717763" cy="315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4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260648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Adobe Garamond Pro" pitchFamily="18" charset="-18"/>
              </a:rPr>
              <a:t>Prowadziliśmy badania w instytucjach archiwalnych </a:t>
            </a:r>
            <a:r>
              <a:rPr lang="pl-PL" sz="2400" dirty="0" smtClean="0">
                <a:solidFill>
                  <a:srgbClr val="000000"/>
                </a:solidFill>
                <a:latin typeface="Adobe Garamond Pro"/>
              </a:rPr>
              <a:t>i bibliotecznych</a:t>
            </a:r>
            <a:r>
              <a:rPr lang="pl-PL" sz="1100" dirty="0" smtClean="0">
                <a:latin typeface="Calibri"/>
                <a:cs typeface="Times New Roman"/>
              </a:rPr>
              <a:t> </a:t>
            </a:r>
            <a:r>
              <a:rPr lang="pl-PL" sz="2400" dirty="0" smtClean="0">
                <a:latin typeface="Adobe Garamond Pro" pitchFamily="18" charset="-18"/>
              </a:rPr>
              <a:t>nieznanych </a:t>
            </a:r>
            <a:r>
              <a:rPr lang="pl-PL" sz="2400" dirty="0">
                <a:latin typeface="Adobe Garamond Pro" pitchFamily="18" charset="-18"/>
              </a:rPr>
              <a:t>wielu zawodowych badaczom, jak choćby w archiwum i bibliotece Muzeum Artylerii w St. Petersburgu, czy archiwach </a:t>
            </a:r>
            <a:r>
              <a:rPr lang="pl-PL" sz="2400" dirty="0" smtClean="0">
                <a:solidFill>
                  <a:srgbClr val="000000"/>
                </a:solidFill>
                <a:latin typeface="Adobe Garamond Pro"/>
              </a:rPr>
              <a:t>w Czerkasach</a:t>
            </a:r>
            <a:r>
              <a:rPr lang="pl-PL" sz="2400" dirty="0" smtClean="0">
                <a:latin typeface="Adobe Garamond Pro" pitchFamily="18" charset="-18"/>
              </a:rPr>
              <a:t> </a:t>
            </a:r>
            <a:r>
              <a:rPr lang="pl-PL" sz="2400" dirty="0">
                <a:latin typeface="Adobe Garamond Pro" pitchFamily="18" charset="-18"/>
              </a:rPr>
              <a:t>i Odessie.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82" y="2850715"/>
            <a:ext cx="4551941" cy="302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6596" y="2966997"/>
            <a:ext cx="4548600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01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6562" y="502058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Adobe Garamond Pro" pitchFamily="18" charset="-18"/>
              </a:rPr>
              <a:t>Efekty swoich indywidualnych badań </a:t>
            </a:r>
            <a:r>
              <a:rPr lang="pl-PL" sz="2400" dirty="0" smtClean="0">
                <a:latin typeface="Adobe Garamond Pro" pitchFamily="18" charset="-18"/>
              </a:rPr>
              <a:t>studenci wszystkich </a:t>
            </a:r>
            <a:r>
              <a:rPr lang="pl-PL" sz="2400" dirty="0">
                <a:latin typeface="Adobe Garamond Pro" pitchFamily="18" charset="-18"/>
              </a:rPr>
              <a:t>stopni, od licencjatu po studia </a:t>
            </a:r>
            <a:r>
              <a:rPr lang="pl-PL" sz="2400" dirty="0" smtClean="0">
                <a:latin typeface="Adobe Garamond Pro" pitchFamily="18" charset="-18"/>
              </a:rPr>
              <a:t>doktoranckie</a:t>
            </a:r>
            <a:r>
              <a:rPr lang="pl-PL" sz="2400" dirty="0">
                <a:latin typeface="Adobe Garamond Pro" pitchFamily="18" charset="-18"/>
              </a:rPr>
              <a:t>, prezentują na konferencjach naukowych, także poza granicami kraju.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3" y="514703"/>
            <a:ext cx="4608513" cy="305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5796136" y="-657550"/>
            <a:ext cx="3960440" cy="3790789"/>
          </a:xfrm>
          <a:prstGeom prst="rect">
            <a:avLst/>
          </a:prstGeom>
          <a:noFill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6" y="2124704"/>
            <a:ext cx="4355399" cy="289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62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66859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Adobe Garamond Pro" pitchFamily="18" charset="-18"/>
              </a:rPr>
              <a:t>Studenckie koła naukowe organizują cały szereg konferencji studencko-doktoranckich, w tym tak duże, jak </a:t>
            </a:r>
            <a:r>
              <a:rPr lang="pl-PL" sz="2400" dirty="0" smtClean="0">
                <a:latin typeface="Adobe Garamond Pro" pitchFamily="18" charset="-18"/>
              </a:rPr>
              <a:t>Ogólnopolski </a:t>
            </a:r>
            <a:r>
              <a:rPr lang="pl-PL" sz="2400" dirty="0">
                <a:latin typeface="Adobe Garamond Pro" pitchFamily="18" charset="-18"/>
              </a:rPr>
              <a:t>Z</a:t>
            </a:r>
            <a:r>
              <a:rPr lang="pl-PL" sz="2400" dirty="0" smtClean="0">
                <a:latin typeface="Adobe Garamond Pro" pitchFamily="18" charset="-18"/>
              </a:rPr>
              <a:t>jazd </a:t>
            </a:r>
            <a:r>
              <a:rPr lang="pl-PL" sz="2400" dirty="0">
                <a:latin typeface="Adobe Garamond Pro" pitchFamily="18" charset="-18"/>
              </a:rPr>
              <a:t>S</a:t>
            </a:r>
            <a:r>
              <a:rPr lang="pl-PL" sz="2400" dirty="0" smtClean="0">
                <a:latin typeface="Adobe Garamond Pro" pitchFamily="18" charset="-18"/>
              </a:rPr>
              <a:t>tudentów </a:t>
            </a:r>
            <a:r>
              <a:rPr lang="pl-PL" sz="2400" dirty="0">
                <a:latin typeface="Adobe Garamond Pro" pitchFamily="18" charset="-18"/>
              </a:rPr>
              <a:t>A</a:t>
            </a:r>
            <a:r>
              <a:rPr lang="pl-PL" sz="2400" dirty="0" smtClean="0">
                <a:latin typeface="Adobe Garamond Pro" pitchFamily="18" charset="-18"/>
              </a:rPr>
              <a:t>rchiwistyki</a:t>
            </a:r>
            <a:r>
              <a:rPr lang="pl-PL" sz="2400" dirty="0">
                <a:latin typeface="Adobe Garamond Pro" pitchFamily="18" charset="-18"/>
              </a:rPr>
              <a:t>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1008"/>
            <a:ext cx="476520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65690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1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10873" y="2996952"/>
            <a:ext cx="4411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Adobe Garamond Pro" pitchFamily="18" charset="-18"/>
              </a:rPr>
              <a:t>Artykuły studentów Naszego </a:t>
            </a:r>
            <a:r>
              <a:rPr lang="pl-PL" sz="2400" dirty="0" smtClean="0">
                <a:latin typeface="Adobe Garamond Pro" pitchFamily="18" charset="-18"/>
              </a:rPr>
              <a:t>Instytutu </a:t>
            </a:r>
            <a:r>
              <a:rPr lang="pl-PL" sz="2400" dirty="0">
                <a:latin typeface="Adobe Garamond Pro" pitchFamily="18" charset="-18"/>
              </a:rPr>
              <a:t>publikowane są tak we własnym periodyku „</a:t>
            </a:r>
            <a:r>
              <a:rPr lang="pl-PL" sz="2400" dirty="0" err="1">
                <a:latin typeface="Adobe Garamond Pro" pitchFamily="18" charset="-18"/>
              </a:rPr>
              <a:t>History</a:t>
            </a:r>
            <a:r>
              <a:rPr lang="pl-PL" sz="2400" dirty="0" smtClean="0">
                <a:latin typeface="Adobe Garamond Pro" pitchFamily="18" charset="-18"/>
              </a:rPr>
              <a:t>”, </a:t>
            </a:r>
            <a:r>
              <a:rPr lang="pl-PL" sz="2400" dirty="0">
                <a:latin typeface="Adobe Garamond Pro" pitchFamily="18" charset="-18"/>
              </a:rPr>
              <a:t>jak też książkach będących plonem międzynarodowych konferencji </a:t>
            </a:r>
            <a:r>
              <a:rPr lang="pl-PL" sz="2400" dirty="0" smtClean="0">
                <a:latin typeface="Adobe Garamond Pro" pitchFamily="18" charset="-18"/>
              </a:rPr>
              <a:t>naukowych. </a:t>
            </a:r>
            <a:endParaRPr lang="pl-PL" sz="2400" dirty="0">
              <a:latin typeface="Adobe Garamond Pro" pitchFamily="18" charset="-1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2795257" cy="395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0973"/>
            <a:ext cx="6788143" cy="251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5508104" y="-531440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6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99592" y="3140968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dirty="0" smtClean="0">
                <a:latin typeface="Adobe Garamond Pro Bold" pitchFamily="18" charset="-18"/>
              </a:rPr>
              <a:t>Zapraszamy</a:t>
            </a:r>
            <a:endParaRPr lang="pl-PL" sz="8800" dirty="0">
              <a:latin typeface="Adobe Garamond Pro Bold" pitchFamily="18" charset="-18"/>
            </a:endParaRPr>
          </a:p>
        </p:txBody>
      </p:sp>
      <p:pic>
        <p:nvPicPr>
          <p:cNvPr id="4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4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548680"/>
            <a:ext cx="64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Adobe Garamond Pro Bold" pitchFamily="18" charset="-18"/>
              </a:rPr>
              <a:t>Zapraszamy do </a:t>
            </a:r>
            <a:r>
              <a:rPr lang="pl-PL" sz="2800" dirty="0">
                <a:latin typeface="Adobe Garamond Pro Bold" pitchFamily="18" charset="-18"/>
              </a:rPr>
              <a:t>studiowania w Opolu </a:t>
            </a:r>
            <a:endParaRPr lang="pl-PL" sz="2800" dirty="0" smtClean="0">
              <a:latin typeface="Adobe Garamond Pro Bold" pitchFamily="18" charset="-18"/>
            </a:endParaRPr>
          </a:p>
          <a:p>
            <a:pPr algn="ctr"/>
            <a:r>
              <a:rPr lang="pl-PL" sz="2800" dirty="0" smtClean="0">
                <a:latin typeface="Adobe Garamond Pro Bold" pitchFamily="18" charset="-18"/>
              </a:rPr>
              <a:t>na </a:t>
            </a:r>
            <a:r>
              <a:rPr lang="pl-PL" sz="2800" dirty="0">
                <a:latin typeface="Adobe Garamond Pro Bold" pitchFamily="18" charset="-18"/>
              </a:rPr>
              <a:t>dwóch atrakcyjnych kierunkach: </a:t>
            </a:r>
            <a:endParaRPr lang="pl-PL" sz="2800" dirty="0" smtClean="0">
              <a:latin typeface="Adobe Garamond Pro Bold" pitchFamily="18" charset="-18"/>
            </a:endParaRPr>
          </a:p>
          <a:p>
            <a:pPr algn="ctr"/>
            <a:r>
              <a:rPr lang="pl-PL" sz="2800" dirty="0" smtClean="0">
                <a:latin typeface="Adobe Garamond Pro Bold" pitchFamily="18" charset="-18"/>
              </a:rPr>
              <a:t>HISTORIA i TURYSTYKA HISTORYCZNA, </a:t>
            </a:r>
          </a:p>
          <a:p>
            <a:pPr algn="ctr"/>
            <a:r>
              <a:rPr lang="pl-PL" sz="2800" dirty="0" smtClean="0">
                <a:latin typeface="Adobe Garamond Pro Bold" pitchFamily="18" charset="-18"/>
              </a:rPr>
              <a:t>na </a:t>
            </a:r>
            <a:r>
              <a:rPr lang="pl-PL" sz="2800" dirty="0">
                <a:latin typeface="Adobe Garamond Pro Bold" pitchFamily="18" charset="-18"/>
              </a:rPr>
              <a:t>studiach I, II i III </a:t>
            </a:r>
            <a:r>
              <a:rPr lang="pl-PL" sz="2800" dirty="0" smtClean="0">
                <a:latin typeface="Adobe Garamond Pro Bold" pitchFamily="18" charset="-18"/>
              </a:rPr>
              <a:t>stopnia</a:t>
            </a:r>
            <a:endParaRPr lang="pl-PL" sz="2800" dirty="0">
              <a:latin typeface="Adobe Garamond Pro Bold" pitchFamily="18" charset="-1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43608" y="298766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hlinkClick r:id="rId2"/>
              </a:rPr>
              <a:t>http://historia.uni.opole.pl/kandydaci-kierunki/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4" y="3861048"/>
            <a:ext cx="3497133" cy="232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79" y="3861048"/>
            <a:ext cx="3501913" cy="233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6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683568" y="4725144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dirty="0">
                <a:latin typeface="Adobe Garamond Pro" pitchFamily="18" charset="-18"/>
              </a:rPr>
              <a:t>Instytut Historii zlokalizowany jest w samym centrum miasta, tuż przy tętniącej życiem towarzyskim </a:t>
            </a:r>
            <a:r>
              <a:rPr lang="pl-PL" sz="2400" dirty="0" smtClean="0">
                <a:latin typeface="Adobe Garamond Pro" pitchFamily="18" charset="-18"/>
              </a:rPr>
              <a:t>Starówce </a:t>
            </a:r>
            <a:r>
              <a:rPr lang="pl-PL" sz="2400" dirty="0">
                <a:latin typeface="Adobe Garamond Pro" pitchFamily="18" charset="-18"/>
              </a:rPr>
              <a:t>z „opolską Wenecją”, </a:t>
            </a:r>
            <a:r>
              <a:rPr lang="pl-PL" sz="2400" dirty="0" smtClean="0">
                <a:solidFill>
                  <a:srgbClr val="000000"/>
                </a:solidFill>
                <a:latin typeface="Adobe Garamond Pro" pitchFamily="18" charset="-18"/>
              </a:rPr>
              <a:t>a jednocześnie</a:t>
            </a:r>
            <a:r>
              <a:rPr lang="pl-PL" sz="2400" dirty="0" smtClean="0">
                <a:latin typeface="Adobe Garamond Pro" pitchFamily="18" charset="-18"/>
                <a:cs typeface="Times New Roman"/>
              </a:rPr>
              <a:t> </a:t>
            </a:r>
            <a:r>
              <a:rPr lang="pl-PL" sz="2400" dirty="0" smtClean="0">
                <a:latin typeface="Adobe Garamond Pro" pitchFamily="18" charset="-18"/>
              </a:rPr>
              <a:t>obok rozległych nadodrzańskich </a:t>
            </a:r>
            <a:r>
              <a:rPr lang="pl-PL" sz="2400" dirty="0">
                <a:latin typeface="Adobe Garamond Pro" pitchFamily="18" charset="-18"/>
              </a:rPr>
              <a:t>terenów </a:t>
            </a:r>
            <a:r>
              <a:rPr lang="pl-PL" sz="2400" dirty="0" smtClean="0">
                <a:latin typeface="Adobe Garamond Pro" pitchFamily="18" charset="-18"/>
              </a:rPr>
              <a:t>rekreacyjnych.</a:t>
            </a:r>
            <a:endParaRPr lang="pl-PL" sz="2400" dirty="0">
              <a:latin typeface="Adobe Garamond Pro" pitchFamily="18" charset="-1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638970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0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83671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Adobe Garamond Pro" pitchFamily="18" charset="-18"/>
              </a:rPr>
              <a:t>Instytut posiada kompaktową bazę </a:t>
            </a:r>
            <a:r>
              <a:rPr lang="pl-PL" sz="2400" dirty="0" smtClean="0">
                <a:latin typeface="Adobe Garamond Pro" pitchFamily="18" charset="-18"/>
              </a:rPr>
              <a:t>dydaktyczną, </a:t>
            </a:r>
            <a:r>
              <a:rPr lang="pl-PL" sz="2400" dirty="0">
                <a:latin typeface="Adobe Garamond Pro" pitchFamily="18" charset="-18"/>
              </a:rPr>
              <a:t>od małych sal </a:t>
            </a:r>
            <a:r>
              <a:rPr lang="pl-PL" sz="2400" dirty="0" smtClean="0">
                <a:latin typeface="Adobe Garamond Pro" pitchFamily="18" charset="-18"/>
              </a:rPr>
              <a:t>seminaryjnych po </a:t>
            </a:r>
            <a:r>
              <a:rPr lang="pl-PL" sz="2400" dirty="0">
                <a:latin typeface="Adobe Garamond Pro" pitchFamily="18" charset="-18"/>
              </a:rPr>
              <a:t>duże wykładowe z pełnym wyposażeniem multimedialnym, które służą także studentom w ich samorealizacji na polu naukowym.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1" y="3472205"/>
            <a:ext cx="5088567" cy="305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9264"/>
            <a:ext cx="4320480" cy="287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1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5977" y="494116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dirty="0">
                <a:latin typeface="Adobe Garamond Pro" pitchFamily="18" charset="-18"/>
              </a:rPr>
              <a:t>Gwarantujemy wysoki poziom nauczania </a:t>
            </a:r>
            <a:r>
              <a:rPr lang="pl-PL" sz="2400" dirty="0" smtClean="0">
                <a:solidFill>
                  <a:srgbClr val="000000"/>
                </a:solidFill>
                <a:latin typeface="Adobe Garamond Pro" pitchFamily="18" charset="-18"/>
              </a:rPr>
              <a:t>w niewielkich</a:t>
            </a:r>
            <a:r>
              <a:rPr lang="pl-PL" sz="2400" dirty="0" smtClean="0">
                <a:latin typeface="Adobe Garamond Pro" pitchFamily="18" charset="-18"/>
                <a:cs typeface="Times New Roman"/>
              </a:rPr>
              <a:t> </a:t>
            </a:r>
            <a:r>
              <a:rPr lang="pl-PL" sz="2400" dirty="0" smtClean="0">
                <a:latin typeface="Adobe Garamond Pro" pitchFamily="18" charset="-18"/>
              </a:rPr>
              <a:t>grupach </a:t>
            </a:r>
            <a:r>
              <a:rPr lang="pl-PL" sz="2400" dirty="0">
                <a:latin typeface="Adobe Garamond Pro" pitchFamily="18" charset="-18"/>
              </a:rPr>
              <a:t>i zindywidualizowane podejście do każdego Studenta. </a:t>
            </a:r>
            <a:r>
              <a:rPr lang="pl-PL" sz="2400" dirty="0" smtClean="0">
                <a:latin typeface="Adobe Garamond Pro" pitchFamily="18" charset="-18"/>
              </a:rPr>
              <a:t>Wiemy </a:t>
            </a:r>
            <a:r>
              <a:rPr lang="pl-PL" sz="2400" dirty="0">
                <a:latin typeface="Adobe Garamond Pro" pitchFamily="18" charset="-18"/>
              </a:rPr>
              <a:t>bowiem, że czas studiów to nie tylko ciężka praca i nauka, ale również najpiękniejszy okres wolności w życiu.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6395265" cy="425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3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54868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dirty="0">
                <a:latin typeface="Adobe Garamond Pro" pitchFamily="18" charset="-18"/>
              </a:rPr>
              <a:t>Dzięki </a:t>
            </a:r>
            <a:r>
              <a:rPr lang="pl-PL" sz="2400" dirty="0" smtClean="0">
                <a:latin typeface="Adobe Garamond Pro" pitchFamily="18" charset="-18"/>
              </a:rPr>
              <a:t>umowom </a:t>
            </a:r>
            <a:r>
              <a:rPr lang="pl-PL" sz="2400" dirty="0">
                <a:latin typeface="Adobe Garamond Pro" pitchFamily="18" charset="-18"/>
              </a:rPr>
              <a:t>międzynarodowym zapewniamy możliwość studiowania w ramach programu </a:t>
            </a:r>
            <a:r>
              <a:rPr lang="pl-PL" sz="2400" b="1" dirty="0" smtClean="0">
                <a:latin typeface="Adobe Garamond Pro" pitchFamily="18" charset="-18"/>
              </a:rPr>
              <a:t>Erasmus+</a:t>
            </a:r>
            <a:r>
              <a:rPr lang="pl-PL" sz="2400" dirty="0" smtClean="0">
                <a:latin typeface="Adobe Garamond Pro" pitchFamily="18" charset="-18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Adobe Garamond Pro"/>
              </a:rPr>
              <a:t>w Bułgarii</a:t>
            </a:r>
            <a:r>
              <a:rPr lang="pl-PL" sz="2400" dirty="0" smtClean="0">
                <a:latin typeface="Adobe Garamond Pro" pitchFamily="18" charset="-18"/>
              </a:rPr>
              <a:t>, </a:t>
            </a:r>
            <a:r>
              <a:rPr lang="pl-PL" sz="2400" dirty="0">
                <a:latin typeface="Adobe Garamond Pro" pitchFamily="18" charset="-18"/>
              </a:rPr>
              <a:t>Czechach, Macedonii, Niemczech, Słowacji, Słowenii, Turcji a także w Rosji (St. Petersburg </a:t>
            </a:r>
            <a:r>
              <a:rPr lang="pl-PL" sz="2400" dirty="0" smtClean="0">
                <a:latin typeface="Adobe Garamond Pro" pitchFamily="18" charset="-18"/>
              </a:rPr>
              <a:t>i Nowogród Wielki</a:t>
            </a:r>
            <a:r>
              <a:rPr lang="pl-PL" sz="2400" dirty="0">
                <a:latin typeface="Adobe Garamond Pro" pitchFamily="18" charset="-18"/>
              </a:rPr>
              <a:t>), Mołdawii (Kiszyniów) i na Ukrainie (Odessa).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73103"/>
            <a:ext cx="6048672" cy="130802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03648" y="514790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3"/>
              </a:rPr>
              <a:t>http://historia.uni.opole.pl/erasmus/</a:t>
            </a:r>
            <a:endParaRPr lang="pl-PL" dirty="0"/>
          </a:p>
        </p:txBody>
      </p:sp>
      <p:pic>
        <p:nvPicPr>
          <p:cNvPr id="5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0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14908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Adobe Garamond Pro" pitchFamily="18" charset="-18"/>
              </a:rPr>
              <a:t>Stwarzamy możliwość odbycia praktyk studenckich i staży poza granicami </a:t>
            </a:r>
            <a:r>
              <a:rPr lang="pl-PL" sz="2400" dirty="0" smtClean="0">
                <a:latin typeface="Adobe Garamond Pro" pitchFamily="18" charset="-18"/>
              </a:rPr>
              <a:t>kraju, m.in</a:t>
            </a:r>
            <a:r>
              <a:rPr lang="pl-PL" sz="2400" dirty="0">
                <a:latin typeface="Adobe Garamond Pro" pitchFamily="18" charset="-18"/>
              </a:rPr>
              <a:t>. archiwalnej w Bibliotece Polskiej w </a:t>
            </a:r>
            <a:r>
              <a:rPr lang="pl-PL" sz="2400" dirty="0" smtClean="0">
                <a:latin typeface="Adobe Garamond Pro" pitchFamily="18" charset="-18"/>
              </a:rPr>
              <a:t>Paryżu czy </a:t>
            </a:r>
            <a:r>
              <a:rPr lang="pl-PL" sz="2400" dirty="0">
                <a:latin typeface="Adobe Garamond Pro" pitchFamily="18" charset="-18"/>
              </a:rPr>
              <a:t>archeologicznej w Nowogrodzie </a:t>
            </a:r>
            <a:r>
              <a:rPr lang="pl-PL" sz="2400" dirty="0" smtClean="0">
                <a:latin typeface="Adobe Garamond Pro" pitchFamily="18" charset="-18"/>
              </a:rPr>
              <a:t>Wielkim.</a:t>
            </a:r>
          </a:p>
          <a:p>
            <a:pPr algn="just"/>
            <a:r>
              <a:rPr lang="pl-PL" sz="2400" dirty="0" smtClean="0">
                <a:latin typeface="Adobe Garamond Pro" pitchFamily="18" charset="-18"/>
              </a:rPr>
              <a:t>Pozwalają one zapoznać się nie tylko z miejscami znanymi </a:t>
            </a:r>
          </a:p>
          <a:p>
            <a:pPr algn="just"/>
            <a:r>
              <a:rPr lang="pl-PL" sz="2400" dirty="0" smtClean="0">
                <a:latin typeface="Adobe Garamond Pro" pitchFamily="18" charset="-18"/>
              </a:rPr>
              <a:t>z kart podręczników historii, niekiedy wręcz mitycznymi, </a:t>
            </a:r>
          </a:p>
          <a:p>
            <a:pPr algn="just"/>
            <a:r>
              <a:rPr lang="pl-PL" sz="2400" dirty="0" smtClean="0">
                <a:latin typeface="Adobe Garamond Pro" pitchFamily="18" charset="-18"/>
              </a:rPr>
              <a:t>ale </a:t>
            </a:r>
            <a:r>
              <a:rPr lang="pl-PL" sz="2400" dirty="0">
                <a:latin typeface="Adobe Garamond Pro" pitchFamily="18" charset="-18"/>
              </a:rPr>
              <a:t>też młodzieżą wychowaną w innej tradycji kulturowej. </a:t>
            </a:r>
          </a:p>
        </p:txBody>
      </p:sp>
      <p:pic>
        <p:nvPicPr>
          <p:cNvPr id="3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66" y="141277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6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0466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dirty="0">
                <a:latin typeface="Adobe Garamond Pro" pitchFamily="18" charset="-18"/>
              </a:rPr>
              <a:t>Uczymy nie tyko w salach dydaktycznych, ale staramy się przybliżać wiedzę o przeszłości </a:t>
            </a:r>
            <a:r>
              <a:rPr lang="pl-PL" sz="2400" dirty="0" smtClean="0">
                <a:latin typeface="Adobe Garamond Pro" pitchFamily="18" charset="-18"/>
              </a:rPr>
              <a:t>i jej</a:t>
            </a:r>
            <a:r>
              <a:rPr lang="pl-PL" sz="2400" dirty="0" smtClean="0">
                <a:latin typeface="Adobe Garamond Pro" pitchFamily="18" charset="-18"/>
                <a:cs typeface="Times New Roman"/>
              </a:rPr>
              <a:t> </a:t>
            </a:r>
            <a:r>
              <a:rPr lang="pl-PL" sz="2400" dirty="0" smtClean="0">
                <a:latin typeface="Adobe Garamond Pro" pitchFamily="18" charset="-18"/>
              </a:rPr>
              <a:t>oddziaływaniu </a:t>
            </a:r>
            <a:r>
              <a:rPr lang="pl-PL" sz="2400" dirty="0">
                <a:latin typeface="Adobe Garamond Pro" pitchFamily="18" charset="-18"/>
              </a:rPr>
              <a:t>na teraźniejszość w trakcie zajęć terenowych, praktyk oraz wyjazdów studyjnych.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16239"/>
            <a:ext cx="6624736" cy="440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9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00506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Adobe Garamond Pro" pitchFamily="18" charset="-18"/>
              </a:rPr>
              <a:t>Odbywają się one tak w obrębie Opola, </a:t>
            </a:r>
            <a:r>
              <a:rPr lang="pl-PL" sz="2400" dirty="0" smtClean="0">
                <a:latin typeface="Adobe Garamond Pro" pitchFamily="18" charset="-18"/>
              </a:rPr>
              <a:t>jak </a:t>
            </a:r>
            <a:r>
              <a:rPr lang="pl-PL" sz="2400" dirty="0">
                <a:latin typeface="Adobe Garamond Pro" pitchFamily="18" charset="-18"/>
              </a:rPr>
              <a:t>też i na terenie Śląska, regionu geograficzno-historycznego centralnej Europy, stanowiącego w przeszłości prawdziwy tygiel etniczny i religijny, </a:t>
            </a:r>
            <a:r>
              <a:rPr lang="pl-PL" sz="2400" dirty="0" smtClean="0">
                <a:latin typeface="Adobe Garamond Pro" pitchFamily="18" charset="-18"/>
              </a:rPr>
              <a:t>a </a:t>
            </a:r>
            <a:r>
              <a:rPr lang="pl-PL" sz="2400" dirty="0">
                <a:latin typeface="Adobe Garamond Pro" pitchFamily="18" charset="-18"/>
              </a:rPr>
              <a:t>dziś obfitującej </a:t>
            </a:r>
            <a:r>
              <a:rPr lang="pl-PL" sz="2400" dirty="0" smtClean="0">
                <a:latin typeface="Adobe Garamond Pro" pitchFamily="18" charset="-18"/>
              </a:rPr>
              <a:t>w </a:t>
            </a:r>
            <a:r>
              <a:rPr lang="pl-PL" sz="2400" dirty="0">
                <a:latin typeface="Adobe Garamond Pro" pitchFamily="18" charset="-18"/>
              </a:rPr>
              <a:t>zabytki europejskiego dziedzictwa kulturowego. </a:t>
            </a:r>
            <a:endParaRPr lang="pl-PL" sz="2400" dirty="0" smtClean="0">
              <a:latin typeface="Adobe Garamond Pro" pitchFamily="18" charset="-18"/>
            </a:endParaRPr>
          </a:p>
          <a:p>
            <a:pPr algn="just"/>
            <a:r>
              <a:rPr lang="pl-PL" sz="2400" dirty="0" smtClean="0">
                <a:latin typeface="Adobe Garamond Pro" pitchFamily="18" charset="-18"/>
              </a:rPr>
              <a:t>W </a:t>
            </a:r>
            <a:r>
              <a:rPr lang="pl-PL" sz="2400" dirty="0">
                <a:latin typeface="Adobe Garamond Pro" pitchFamily="18" charset="-18"/>
              </a:rPr>
              <a:t>ramach wyjazdów studyjnych studenci poznają </a:t>
            </a:r>
            <a:r>
              <a:rPr lang="pl-PL" sz="2400" dirty="0" smtClean="0">
                <a:latin typeface="Adobe Garamond Pro" pitchFamily="18" charset="-18"/>
              </a:rPr>
              <a:t>zarówno </a:t>
            </a:r>
            <a:r>
              <a:rPr lang="pl-PL" sz="2400" dirty="0">
                <a:latin typeface="Adobe Garamond Pro" pitchFamily="18" charset="-18"/>
              </a:rPr>
              <a:t>polską, jak i czeską część Śląska</a:t>
            </a:r>
            <a:r>
              <a:rPr lang="pl-PL" sz="2400" dirty="0" smtClean="0">
                <a:latin typeface="Adobe Garamond Pro" pitchFamily="18" charset="-18"/>
              </a:rPr>
              <a:t>.</a:t>
            </a:r>
            <a:endParaRPr lang="pl-PL" sz="2400" dirty="0">
              <a:latin typeface="Adobe Garamond Pro" pitchFamily="18" charset="-1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74689"/>
            <a:ext cx="5725043" cy="380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Loui\Documents\Historia\Instytut+KNH\Obrazek1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5940152" y="-819472"/>
            <a:ext cx="3960440" cy="379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7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3A9409-48E1-429F-BCB1-2BDB8EF87F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473</Words>
  <Application>Microsoft Office PowerPoint</Application>
  <PresentationFormat>Pokaz na ekranie (4:3)</PresentationFormat>
  <Paragraphs>33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Adobe Garamond Pro</vt:lpstr>
      <vt:lpstr>Adobe Garamond Pro Bold</vt:lpstr>
      <vt:lpstr>Arial</vt:lpstr>
      <vt:lpstr>Calibri</vt:lpstr>
      <vt:lpstr>Times New Roman</vt:lpstr>
      <vt:lpstr>Trebuchet MS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2016-07-29T07:58:44Z</dcterms:created>
  <dcterms:modified xsi:type="dcterms:W3CDTF">2016-08-02T09:12:42Z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TC018814369991</vt:lpwstr>
  </property>
</Properties>
</file>